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74" r:id="rId10"/>
    <p:sldId id="270" r:id="rId11"/>
    <p:sldId id="271" r:id="rId12"/>
    <p:sldId id="272" r:id="rId13"/>
    <p:sldId id="273" r:id="rId14"/>
    <p:sldId id="279" r:id="rId15"/>
    <p:sldId id="303" r:id="rId16"/>
    <p:sldId id="276" r:id="rId17"/>
    <p:sldId id="277" r:id="rId18"/>
    <p:sldId id="281" r:id="rId19"/>
    <p:sldId id="282" r:id="rId20"/>
    <p:sldId id="280" r:id="rId21"/>
    <p:sldId id="284" r:id="rId22"/>
    <p:sldId id="283" r:id="rId23"/>
    <p:sldId id="288" r:id="rId24"/>
    <p:sldId id="293" r:id="rId25"/>
    <p:sldId id="297" r:id="rId26"/>
    <p:sldId id="290" r:id="rId27"/>
    <p:sldId id="292" r:id="rId28"/>
    <p:sldId id="296" r:id="rId29"/>
    <p:sldId id="299" r:id="rId30"/>
    <p:sldId id="295" r:id="rId31"/>
    <p:sldId id="301" r:id="rId32"/>
    <p:sldId id="300" r:id="rId33"/>
    <p:sldId id="302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0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48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 userDrawn="1"/>
        </p:nvSpPr>
        <p:spPr>
          <a:xfrm rot="16200000">
            <a:off x="-192346" y="192346"/>
            <a:ext cx="928156" cy="543464"/>
          </a:xfrm>
          <a:custGeom>
            <a:avLst/>
            <a:gdLst>
              <a:gd name="connsiteX0" fmla="*/ 928156 w 928156"/>
              <a:gd name="connsiteY0" fmla="*/ 0 h 543464"/>
              <a:gd name="connsiteX1" fmla="*/ 928156 w 928156"/>
              <a:gd name="connsiteY1" fmla="*/ 543464 h 543464"/>
              <a:gd name="connsiteX2" fmla="*/ 321221 w 928156"/>
              <a:gd name="connsiteY2" fmla="*/ 543463 h 543464"/>
              <a:gd name="connsiteX3" fmla="*/ 6526 w 928156"/>
              <a:gd name="connsiteY3" fmla="*/ 286979 h 543464"/>
              <a:gd name="connsiteX4" fmla="*/ 0 w 928156"/>
              <a:gd name="connsiteY4" fmla="*/ 222243 h 543464"/>
              <a:gd name="connsiteX5" fmla="*/ 6526 w 928156"/>
              <a:gd name="connsiteY5" fmla="*/ 157506 h 543464"/>
              <a:gd name="connsiteX6" fmla="*/ 46504 w 928156"/>
              <a:gd name="connsiteY6" fmla="*/ 55678 h 543464"/>
              <a:gd name="connsiteX7" fmla="*/ 94709 w 928156"/>
              <a:gd name="connsiteY7" fmla="*/ 0 h 54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6" h="543464">
                <a:moveTo>
                  <a:pt x="928156" y="0"/>
                </a:moveTo>
                <a:lnTo>
                  <a:pt x="928156" y="543464"/>
                </a:lnTo>
                <a:lnTo>
                  <a:pt x="321221" y="543463"/>
                </a:lnTo>
                <a:cubicBezTo>
                  <a:pt x="165992" y="543463"/>
                  <a:pt x="36479" y="433354"/>
                  <a:pt x="6526" y="286979"/>
                </a:cubicBezTo>
                <a:lnTo>
                  <a:pt x="0" y="222243"/>
                </a:lnTo>
                <a:lnTo>
                  <a:pt x="6526" y="157506"/>
                </a:lnTo>
                <a:cubicBezTo>
                  <a:pt x="14014" y="120912"/>
                  <a:pt x="27725" y="86585"/>
                  <a:pt x="46504" y="55678"/>
                </a:cubicBezTo>
                <a:lnTo>
                  <a:pt x="94709" y="0"/>
                </a:lnTo>
                <a:close/>
              </a:path>
            </a:pathLst>
          </a:custGeom>
          <a:solidFill>
            <a:srgbClr val="3A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6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01. </a:t>
            </a:r>
            <a:r>
              <a:rPr lang="ko-KR" altLang="en-US" sz="4000" dirty="0" smtClean="0"/>
              <a:t>딥러닝 개요 및 생성 모델 활용 예시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2022-03-05 </a:t>
            </a:r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mazon.com: ASUS GeForce GTX 1080 8GB ROG Strix Graphics Card  (STRIX-GTX1080-A8G-GAMING) : Everything El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71" y="2076450"/>
            <a:ext cx="3084181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☆オードリーAudrey☆ on Twitter: &amp;quot;Hashimoto Shinji (Square Enix): 1) Final Fantasy  VII Remake 2) Animal Crossing New Horizons 3) Ghost of Tsushima 4) Spider  Man: Miles Morales 5) Battle Field V… https://t.co/97TXqqwhYG&amp;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44512"/>
            <a:ext cx="7947025" cy="4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93850" y="5872341"/>
            <a:ext cx="14605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 </a:t>
            </a:r>
            <a:r>
              <a:rPr lang="ko-KR" altLang="en-US" b="1" dirty="0" smtClean="0"/>
              <a:t>∝</a:t>
            </a:r>
            <a:r>
              <a:rPr lang="en-US" altLang="ko-KR" dirty="0" smtClean="0"/>
              <a:t> Hz</a:t>
            </a:r>
            <a:r>
              <a:rPr lang="en-US" altLang="ko-KR" sz="2400" baseline="30000" dirty="0" smtClean="0"/>
              <a:t>3</a:t>
            </a:r>
            <a:endParaRPr lang="ko-KR" alt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1593850" y="5389225"/>
            <a:ext cx="431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SIMD : Single Instruction Multiple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15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머신러닝] - 단층 퍼셉트론(Single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98562"/>
            <a:ext cx="6738826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28" y="69850"/>
            <a:ext cx="424462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머신러닝] - 단층 퍼셉트론(Single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38" y="3070224"/>
            <a:ext cx="3351101" cy="21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28" y="69850"/>
            <a:ext cx="4244622" cy="2387600"/>
          </a:xfrm>
          <a:prstGeom prst="rect">
            <a:avLst/>
          </a:prstGeom>
        </p:spPr>
      </p:pic>
      <p:pic>
        <p:nvPicPr>
          <p:cNvPr id="4098" name="Picture 2" descr="다층 퍼셉트론 (Multi-layer Perceptro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654050"/>
            <a:ext cx="7058677" cy="48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6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다층 퍼셉트론 (Multi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21" y="1752635"/>
            <a:ext cx="4048106" cy="27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154771" y="1212884"/>
            <a:ext cx="306705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24671" y="672619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/>
              <a:t> </a:t>
            </a:r>
            <a:r>
              <a:rPr lang="en-US" altLang="ko-KR" dirty="0" smtClean="0"/>
              <a:t>(Recognition)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flipH="1">
            <a:off x="5408771" y="4787935"/>
            <a:ext cx="306705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84498" y="5447819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 (Generation)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4438">
            <a:off x="1256333" y="430072"/>
            <a:ext cx="1835862" cy="16636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11" y="441925"/>
            <a:ext cx="1559809" cy="148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44951">
            <a:off x="923887" y="2493904"/>
            <a:ext cx="1410182" cy="1092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98579">
            <a:off x="3147867" y="2450800"/>
            <a:ext cx="1201309" cy="1186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114" y="2600127"/>
            <a:ext cx="1179512" cy="9568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75756" flipH="1">
            <a:off x="1441358" y="3500035"/>
            <a:ext cx="1852613" cy="1552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20342">
            <a:off x="2916293" y="3909820"/>
            <a:ext cx="1659161" cy="15349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51" y="4076770"/>
            <a:ext cx="1024742" cy="1447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609557">
            <a:off x="1902918" y="4967621"/>
            <a:ext cx="1521409" cy="13724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01251">
            <a:off x="3325931" y="5496733"/>
            <a:ext cx="1222757" cy="9316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640" y="5411550"/>
            <a:ext cx="1223962" cy="1102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9026" y="999185"/>
            <a:ext cx="1412023" cy="15528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32262" y="27232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고양이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32262" y="29955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838887" y="3263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여우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838887" y="35361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늑대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8681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84498" y="5447819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 (Generation)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1803" y="1430243"/>
            <a:ext cx="5915656" cy="3943180"/>
            <a:chOff x="4591803" y="1430243"/>
            <a:chExt cx="5915656" cy="3943180"/>
          </a:xfrm>
        </p:grpSpPr>
        <p:sp>
          <p:nvSpPr>
            <p:cNvPr id="7" name="오른쪽 화살표 6"/>
            <p:cNvSpPr/>
            <p:nvPr/>
          </p:nvSpPr>
          <p:spPr>
            <a:xfrm flipH="1">
              <a:off x="5340007" y="4960673"/>
              <a:ext cx="3067050" cy="412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84184" y="31482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고양이</a:t>
              </a:r>
              <a:endParaRPr lang="ko-KR" altLang="en-US" sz="14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803" y="1430243"/>
              <a:ext cx="4619963" cy="3456034"/>
            </a:xfrm>
            <a:prstGeom prst="rect">
              <a:avLst/>
            </a:prstGeom>
          </p:spPr>
        </p:pic>
        <p:cxnSp>
          <p:nvCxnSpPr>
            <p:cNvPr id="24" name="직선 연결선 23"/>
            <p:cNvCxnSpPr>
              <a:endCxn id="28" idx="1"/>
            </p:cNvCxnSpPr>
            <p:nvPr/>
          </p:nvCxnSpPr>
          <p:spPr>
            <a:xfrm>
              <a:off x="9025011" y="2803880"/>
              <a:ext cx="515802" cy="39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9029661" y="3142095"/>
              <a:ext cx="474046" cy="153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9499057" y="3158260"/>
              <a:ext cx="285127" cy="3077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9025011" y="3337644"/>
              <a:ext cx="483346" cy="131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endCxn id="28" idx="3"/>
            </p:cNvCxnSpPr>
            <p:nvPr/>
          </p:nvCxnSpPr>
          <p:spPr>
            <a:xfrm flipV="1">
              <a:off x="9025011" y="3420964"/>
              <a:ext cx="515802" cy="359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3" y="178468"/>
            <a:ext cx="4645991" cy="638049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261714" y="0"/>
            <a:ext cx="2729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data distribution.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probability 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61374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1188047"/>
            <a:ext cx="11539095" cy="47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4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140982"/>
            <a:ext cx="6728900" cy="2750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0350" y="1771650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분류 </a:t>
            </a:r>
            <a:r>
              <a:rPr lang="en-US" altLang="ko-KR" dirty="0" smtClean="0"/>
              <a:t>(Object Classification)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1150" y="5048766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탐지 </a:t>
            </a:r>
            <a:r>
              <a:rPr lang="en-US" altLang="ko-KR" dirty="0" smtClean="0"/>
              <a:t>(Object Detection)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4150" y="177165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누끼</a:t>
            </a:r>
            <a:r>
              <a:rPr lang="ko-KR" altLang="en-US" dirty="0" smtClean="0"/>
              <a:t> </a:t>
            </a:r>
            <a:r>
              <a:rPr lang="en-US" altLang="ko-KR" dirty="0" smtClean="0"/>
              <a:t>(Semantic Segmentation)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75450" y="504876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누끼</a:t>
            </a:r>
            <a:r>
              <a:rPr lang="ko-KR" altLang="en-US" dirty="0" smtClean="0"/>
              <a:t> </a:t>
            </a:r>
            <a:r>
              <a:rPr lang="en-US" altLang="ko-KR" dirty="0" smtClean="0"/>
              <a:t>(Instance Segmentation)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8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39240"/>
            <a:ext cx="10718800" cy="60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55" y="711201"/>
            <a:ext cx="7089429" cy="53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3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yes24.com/goods/104688710/X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16" y="388392"/>
            <a:ext cx="3718561" cy="55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12" y="388392"/>
            <a:ext cx="4301020" cy="59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8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41412" y="304284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/>
              <a:t>I</a:t>
            </a:r>
            <a:r>
              <a:rPr lang="ko-KR" altLang="en-US" sz="2800" b="1" dirty="0" err="1" smtClean="0"/>
              <a:t>mage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/>
              <a:t>to</a:t>
            </a:r>
            <a:r>
              <a:rPr lang="ko-KR" altLang="en-US" sz="2800" b="1" dirty="0"/>
              <a:t> </a:t>
            </a:r>
            <a:r>
              <a:rPr lang="en-US" altLang="ko-KR" sz="2800" b="1" dirty="0" smtClean="0"/>
              <a:t>I</a:t>
            </a:r>
            <a:r>
              <a:rPr lang="ko-KR" altLang="en-US" sz="2800" b="1" dirty="0" err="1" smtClean="0"/>
              <a:t>mage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/>
              <a:t>translation</a:t>
            </a:r>
            <a:endParaRPr lang="ko-KR" altLang="en-US" sz="2800" b="1" dirty="0"/>
          </a:p>
        </p:txBody>
      </p:sp>
      <p:pic>
        <p:nvPicPr>
          <p:cNvPr id="1026" name="Picture 2" descr="https://phillipi.github.io/pix2pix/images/teaser_v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" y="1528636"/>
            <a:ext cx="11070754" cy="40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5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66" y="3568534"/>
            <a:ext cx="3245017" cy="3225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3" y="117308"/>
            <a:ext cx="3219615" cy="32259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216" y="4164710"/>
            <a:ext cx="2547952" cy="25784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755" y="196850"/>
            <a:ext cx="3247528" cy="3273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815" y="1408844"/>
            <a:ext cx="2581640" cy="26391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96" y="3470358"/>
            <a:ext cx="3253375" cy="32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04812" y="355084"/>
            <a:ext cx="4716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/>
              <a:t>Video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Video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translation</a:t>
            </a:r>
            <a:endParaRPr lang="en-US" altLang="ko-KR" sz="28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900111" y="1402700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https://github.com/NVIDIA/vid2vid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11" y="1895857"/>
            <a:ext cx="7148512" cy="21824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13" y="4325937"/>
            <a:ext cx="6929437" cy="22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7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6956" y="433400"/>
            <a:ext cx="4196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평가</a:t>
            </a:r>
            <a:r>
              <a:rPr lang="en-US" altLang="ko-KR" sz="3200" b="1" dirty="0" smtClean="0"/>
              <a:t>:  Metric vs Loss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00041" y="1686467"/>
            <a:ext cx="3670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https://needjarvis.tistory.com/568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214533" y="1202267"/>
            <a:ext cx="8467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80" y="2387600"/>
            <a:ext cx="4206715" cy="3251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8" y="2737115"/>
            <a:ext cx="4735418" cy="2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04" y="98629"/>
            <a:ext cx="10256940" cy="6686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515600" y="1775298"/>
            <a:ext cx="306421" cy="267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493868" y="906294"/>
            <a:ext cx="693906" cy="267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440038" y="2294106"/>
            <a:ext cx="1193259" cy="267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97380" y="4965970"/>
            <a:ext cx="5432021" cy="10749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5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082702" y="189690"/>
            <a:ext cx="1133272" cy="530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검사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2"/>
            <a:endCxn id="13" idx="7"/>
          </p:cNvCxnSpPr>
          <p:nvPr/>
        </p:nvCxnSpPr>
        <p:spPr>
          <a:xfrm flipH="1">
            <a:off x="4573239" y="719847"/>
            <a:ext cx="1076099" cy="76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  <a:endCxn id="15" idx="1"/>
          </p:cNvCxnSpPr>
          <p:nvPr/>
        </p:nvCxnSpPr>
        <p:spPr>
          <a:xfrm>
            <a:off x="5649338" y="719847"/>
            <a:ext cx="1207220" cy="8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759537" y="1347281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양성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6716949" y="1382947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음성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6522395" y="3561943"/>
            <a:ext cx="1460568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정상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628215" y="3586263"/>
            <a:ext cx="1245345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코로나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13" idx="5"/>
            <a:endCxn id="22" idx="1"/>
          </p:cNvCxnSpPr>
          <p:nvPr/>
        </p:nvCxnSpPr>
        <p:spPr>
          <a:xfrm>
            <a:off x="4573239" y="2160983"/>
            <a:ext cx="2163051" cy="154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3"/>
            <a:endCxn id="23" idx="7"/>
          </p:cNvCxnSpPr>
          <p:nvPr/>
        </p:nvCxnSpPr>
        <p:spPr>
          <a:xfrm flipH="1">
            <a:off x="4691183" y="2196649"/>
            <a:ext cx="2165375" cy="152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4"/>
            <a:endCxn id="22" idx="0"/>
          </p:cNvCxnSpPr>
          <p:nvPr/>
        </p:nvCxnSpPr>
        <p:spPr>
          <a:xfrm>
            <a:off x="7193605" y="2336258"/>
            <a:ext cx="59074" cy="12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3" idx="4"/>
            <a:endCxn id="23" idx="0"/>
          </p:cNvCxnSpPr>
          <p:nvPr/>
        </p:nvCxnSpPr>
        <p:spPr>
          <a:xfrm>
            <a:off x="4236193" y="2300592"/>
            <a:ext cx="14695" cy="128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860898" y="2932890"/>
            <a:ext cx="9805481" cy="107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82324" y="20876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예측</a:t>
            </a:r>
            <a:endParaRPr lang="ko-KR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8951746" y="32630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실제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1874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082702" y="189690"/>
            <a:ext cx="1133272" cy="530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검사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2"/>
            <a:endCxn id="13" idx="7"/>
          </p:cNvCxnSpPr>
          <p:nvPr/>
        </p:nvCxnSpPr>
        <p:spPr>
          <a:xfrm flipH="1">
            <a:off x="4573239" y="719847"/>
            <a:ext cx="1076099" cy="76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  <a:endCxn id="15" idx="1"/>
          </p:cNvCxnSpPr>
          <p:nvPr/>
        </p:nvCxnSpPr>
        <p:spPr>
          <a:xfrm>
            <a:off x="5649338" y="719847"/>
            <a:ext cx="1207220" cy="8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759537" y="1347281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양성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6716949" y="1382947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음성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6522395" y="3561943"/>
            <a:ext cx="1460568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정상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628215" y="3586263"/>
            <a:ext cx="1245345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코로나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13" idx="5"/>
            <a:endCxn id="22" idx="1"/>
          </p:cNvCxnSpPr>
          <p:nvPr/>
        </p:nvCxnSpPr>
        <p:spPr>
          <a:xfrm>
            <a:off x="4573239" y="2160983"/>
            <a:ext cx="2163051" cy="154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3"/>
            <a:endCxn id="23" idx="7"/>
          </p:cNvCxnSpPr>
          <p:nvPr/>
        </p:nvCxnSpPr>
        <p:spPr>
          <a:xfrm flipH="1">
            <a:off x="4691183" y="2196649"/>
            <a:ext cx="2165375" cy="152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4"/>
            <a:endCxn id="22" idx="0"/>
          </p:cNvCxnSpPr>
          <p:nvPr/>
        </p:nvCxnSpPr>
        <p:spPr>
          <a:xfrm>
            <a:off x="7193605" y="2336258"/>
            <a:ext cx="59074" cy="12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3" idx="4"/>
            <a:endCxn id="23" idx="0"/>
          </p:cNvCxnSpPr>
          <p:nvPr/>
        </p:nvCxnSpPr>
        <p:spPr>
          <a:xfrm>
            <a:off x="4236193" y="2300592"/>
            <a:ext cx="14695" cy="128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78792" y="1623881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</a:t>
            </a:r>
            <a:r>
              <a:rPr lang="en-US" altLang="ko-KR" sz="2000" dirty="0" smtClean="0"/>
              <a:t>ositive</a:t>
            </a:r>
            <a:endParaRPr lang="ko-KR" alt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7733932" y="162388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</a:t>
            </a:r>
            <a:r>
              <a:rPr lang="en-US" altLang="ko-KR" sz="2000" dirty="0" smtClean="0"/>
              <a:t>egative</a:t>
            </a:r>
            <a:endParaRPr lang="ko-KR" altLang="en-US" sz="20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860898" y="2932890"/>
            <a:ext cx="9805481" cy="107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010084" y="20876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예측</a:t>
            </a:r>
            <a:endParaRPr lang="ko-KR" alt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10064266" y="315844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실제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7619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082702" y="189690"/>
            <a:ext cx="1133272" cy="530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검사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2"/>
            <a:endCxn id="13" idx="7"/>
          </p:cNvCxnSpPr>
          <p:nvPr/>
        </p:nvCxnSpPr>
        <p:spPr>
          <a:xfrm flipH="1">
            <a:off x="4573239" y="719847"/>
            <a:ext cx="1076099" cy="76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  <a:endCxn id="15" idx="1"/>
          </p:cNvCxnSpPr>
          <p:nvPr/>
        </p:nvCxnSpPr>
        <p:spPr>
          <a:xfrm>
            <a:off x="5649338" y="719847"/>
            <a:ext cx="1207220" cy="8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759537" y="1347281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양성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6716949" y="1382947"/>
            <a:ext cx="953311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음성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6522395" y="3561943"/>
            <a:ext cx="1460568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정상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628215" y="3586263"/>
            <a:ext cx="1245345" cy="953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코로나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13" idx="5"/>
            <a:endCxn id="22" idx="1"/>
          </p:cNvCxnSpPr>
          <p:nvPr/>
        </p:nvCxnSpPr>
        <p:spPr>
          <a:xfrm>
            <a:off x="4573239" y="2160983"/>
            <a:ext cx="2163051" cy="154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3"/>
            <a:endCxn id="23" idx="7"/>
          </p:cNvCxnSpPr>
          <p:nvPr/>
        </p:nvCxnSpPr>
        <p:spPr>
          <a:xfrm flipH="1">
            <a:off x="4691183" y="2196649"/>
            <a:ext cx="2165375" cy="152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4"/>
            <a:endCxn id="22" idx="0"/>
          </p:cNvCxnSpPr>
          <p:nvPr/>
        </p:nvCxnSpPr>
        <p:spPr>
          <a:xfrm>
            <a:off x="7193605" y="2336258"/>
            <a:ext cx="59074" cy="12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3" idx="4"/>
            <a:endCxn id="23" idx="0"/>
          </p:cNvCxnSpPr>
          <p:nvPr/>
        </p:nvCxnSpPr>
        <p:spPr>
          <a:xfrm>
            <a:off x="4236193" y="2300592"/>
            <a:ext cx="14695" cy="128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78792" y="1623881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</a:t>
            </a:r>
            <a:r>
              <a:rPr lang="en-US" altLang="ko-KR" sz="2000" dirty="0" smtClean="0"/>
              <a:t>ositive</a:t>
            </a:r>
            <a:endParaRPr lang="ko-KR" alt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7733932" y="162388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</a:t>
            </a:r>
            <a:r>
              <a:rPr lang="en-US" altLang="ko-KR" sz="2000" dirty="0" smtClean="0"/>
              <a:t>egative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54133" y="3073994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</a:t>
            </a:r>
            <a:r>
              <a:rPr lang="en-US" altLang="ko-KR" sz="2000" dirty="0" smtClean="0"/>
              <a:t>rue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68060" y="3137513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</a:t>
            </a:r>
            <a:r>
              <a:rPr lang="en-US" altLang="ko-KR" sz="2000" dirty="0" smtClean="0"/>
              <a:t>rue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773462" y="31135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</a:t>
            </a:r>
            <a:r>
              <a:rPr lang="en-US" altLang="ko-KR" sz="2000" dirty="0" smtClean="0"/>
              <a:t>alse</a:t>
            </a:r>
            <a:endParaRPr lang="ko-KR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932468" y="3137513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</a:t>
            </a:r>
            <a:r>
              <a:rPr lang="en-US" altLang="ko-KR" sz="2000" dirty="0" smtClean="0"/>
              <a:t>alse</a:t>
            </a:r>
            <a:endParaRPr lang="ko-KR" altLang="en-US" sz="2000" dirty="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860898" y="2932890"/>
            <a:ext cx="9805481" cy="107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28324" y="23590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예측</a:t>
            </a:r>
            <a:endParaRPr lang="ko-KR" alt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8628324" y="30628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실제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7041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3379644"/>
            <a:ext cx="4717915" cy="245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0" y="462280"/>
            <a:ext cx="4106691" cy="28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7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3379644"/>
            <a:ext cx="4717915" cy="24523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22" y="126460"/>
            <a:ext cx="5785880" cy="6523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0" y="426720"/>
            <a:ext cx="4195805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87" y="105590"/>
            <a:ext cx="3076994" cy="4221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282661"/>
            <a:ext cx="4521200" cy="4577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81" y="236182"/>
            <a:ext cx="5567298" cy="600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34" y="298267"/>
            <a:ext cx="4807893" cy="60667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7" y="793823"/>
            <a:ext cx="4986355" cy="5571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735" y="166765"/>
            <a:ext cx="476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확률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8030183" y="5535038"/>
            <a:ext cx="1575881" cy="22373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51260" y="6071681"/>
            <a:ext cx="1554804" cy="22373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9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824605" y="226981"/>
            <a:ext cx="4011295" cy="2504123"/>
            <a:chOff x="287655" y="912177"/>
            <a:chExt cx="5322508" cy="3537903"/>
          </a:xfrm>
        </p:grpSpPr>
        <p:pic>
          <p:nvPicPr>
            <p:cNvPr id="1026" name="Picture 2" descr="https://www.researchgate.net/profile/Benoit-Gallix/publication/324457640/figure/fig1/AS:622298201595905@1525378861825/Graph-illustrating-the-impact-of-data-available-on-performance-of-traditional-mach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55" y="912177"/>
              <a:ext cx="5322508" cy="3537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3840480" y="1270001"/>
              <a:ext cx="1412240" cy="264160"/>
            </a:xfrm>
            <a:prstGeom prst="round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9" y="3476504"/>
            <a:ext cx="2778816" cy="2192659"/>
          </a:xfrm>
          <a:prstGeom prst="rect">
            <a:avLst/>
          </a:prstGeom>
        </p:spPr>
      </p:pic>
      <p:pic>
        <p:nvPicPr>
          <p:cNvPr id="1028" name="Picture 4" descr="https://production-media.paperswithcode.com/datasets/ImageNet-0000000008-f2e87edd_Y0fT5z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778" y="3464129"/>
            <a:ext cx="2329472" cy="23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56" y="3476504"/>
            <a:ext cx="3091616" cy="22174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52256" y="5969892"/>
            <a:ext cx="2495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https://www.cs.toronto.edu/~kriz/cifar.html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84090" y="5969892"/>
            <a:ext cx="3953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https://paperswithcode.com/dataset/imagenet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7379" y="5693912"/>
            <a:ext cx="265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https://sdc-james.gitbook.io/onebook/4.-and/5.1./5.1.3.-mnist-dataset</a:t>
            </a:r>
          </a:p>
        </p:txBody>
      </p:sp>
    </p:spTree>
    <p:extLst>
      <p:ext uri="{BB962C8B-B14F-4D97-AF65-F5344CB8AC3E}">
        <p14:creationId xmlns:p14="http://schemas.microsoft.com/office/powerpoint/2010/main" val="102251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2" y="1023424"/>
            <a:ext cx="5322109" cy="239886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542744" y="0"/>
            <a:ext cx="39253" cy="585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61" y="3746248"/>
            <a:ext cx="2836340" cy="2105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80" y="3675291"/>
            <a:ext cx="3805767" cy="2186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55" y="1132636"/>
            <a:ext cx="1933229" cy="19237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816" y="1254499"/>
            <a:ext cx="934307" cy="936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664" y="1255474"/>
            <a:ext cx="934180" cy="9453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123" y="2190649"/>
            <a:ext cx="928720" cy="9551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816" y="2190649"/>
            <a:ext cx="934307" cy="95511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330219" y="1984847"/>
            <a:ext cx="492760" cy="2438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520" y="248920"/>
            <a:ext cx="499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指導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supervised)</a:t>
            </a:r>
            <a:r>
              <a:rPr lang="ko-KR" altLang="en-US" dirty="0" smtClean="0"/>
              <a:t> 학습</a:t>
            </a:r>
            <a:r>
              <a:rPr lang="en-US" altLang="ko-KR" dirty="0" smtClean="0"/>
              <a:t>, human labeling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826" y="248920"/>
            <a:ext cx="319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비지도</a:t>
            </a:r>
            <a:r>
              <a:rPr lang="en-US" altLang="ko-KR" dirty="0" smtClean="0"/>
              <a:t>(unsupervised)</a:t>
            </a:r>
            <a:r>
              <a:rPr lang="ko-KR" altLang="en-US" dirty="0" smtClean="0"/>
              <a:t> 학습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3496" y="3794589"/>
            <a:ext cx="2993704" cy="20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07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676" y="393146"/>
            <a:ext cx="579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자가 지도 학습</a:t>
            </a:r>
            <a:r>
              <a:rPr lang="en-US" altLang="ko-KR" dirty="0" smtClean="0"/>
              <a:t>. (SSL: Self Supervised Learning)</a:t>
            </a:r>
            <a:endParaRPr lang="ko-KR" altLang="en-US" dirty="0"/>
          </a:p>
        </p:txBody>
      </p:sp>
      <p:pic>
        <p:nvPicPr>
          <p:cNvPr id="2052" name="Picture 4" descr="The Illustrated Self-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40" y="1212086"/>
            <a:ext cx="5301574" cy="16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lf-Supervised Representation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2" y="3644000"/>
            <a:ext cx="5024456" cy="236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Illustrated Self-Supervised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55" y="1114290"/>
            <a:ext cx="5102224" cy="16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7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474" y="226541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 </a:t>
            </a:r>
            <a:r>
              <a:rPr lang="ko-KR" altLang="en-US" dirty="0" smtClean="0"/>
              <a:t>깊고 정확하게 공부하기 </a:t>
            </a:r>
            <a:r>
              <a:rPr lang="ko-KR" altLang="en-US" dirty="0" smtClean="0"/>
              <a:t>위한 추천 자료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0539" y="5560085"/>
            <a:ext cx="497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https://www.youtube.com/watch?v=3e4XpXfXLjE&amp;list=PLDhCIPjHgzmqI5xX1GtoX3ktEavVULCKU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2" y="1393867"/>
            <a:ext cx="5245406" cy="4042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71" y="1429961"/>
            <a:ext cx="3461428" cy="2195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7422" y="22654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주목할 만한 최신 기술 </a:t>
            </a:r>
            <a:r>
              <a:rPr lang="en-US" altLang="ko-KR" dirty="0" smtClean="0"/>
              <a:t>f/u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6061515" y="0"/>
            <a:ext cx="40101" cy="682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071" y="4013809"/>
            <a:ext cx="3542760" cy="1655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83321" y="5683332"/>
            <a:ext cx="382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https://www.casualganpapers.com/</a:t>
            </a:r>
          </a:p>
        </p:txBody>
      </p:sp>
    </p:spTree>
    <p:extLst>
      <p:ext uri="{BB962C8B-B14F-4D97-AF65-F5344CB8AC3E}">
        <p14:creationId xmlns:p14="http://schemas.microsoft.com/office/powerpoint/2010/main" val="326579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26" y="477519"/>
            <a:ext cx="5369954" cy="6090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42" y="477519"/>
            <a:ext cx="2938438" cy="6040122"/>
          </a:xfrm>
          <a:prstGeom prst="rect">
            <a:avLst/>
          </a:prstGeom>
          <a:ln w="857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4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기계 학습을 다시 묻다 - YES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53280" cy="689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12560" y="1992022"/>
            <a:ext cx="3718560" cy="36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smtClean="0"/>
              <a:t>얼추</a:t>
            </a:r>
            <a:endParaRPr lang="en-US" altLang="ko-KR" sz="5400" dirty="0" smtClean="0"/>
          </a:p>
          <a:p>
            <a:pPr>
              <a:lnSpc>
                <a:spcPct val="150000"/>
              </a:lnSpc>
            </a:pPr>
            <a:r>
              <a:rPr lang="ko-KR" altLang="en-US" sz="5400" dirty="0" smtClean="0"/>
              <a:t>거의 </a:t>
            </a:r>
            <a:endParaRPr lang="en-US" altLang="ko-KR" sz="5400" dirty="0" smtClean="0"/>
          </a:p>
          <a:p>
            <a:pPr>
              <a:lnSpc>
                <a:spcPct val="150000"/>
              </a:lnSpc>
            </a:pPr>
            <a:r>
              <a:rPr lang="ko-KR" altLang="en-US" sz="5400" dirty="0" smtClean="0"/>
              <a:t>맞추기</a:t>
            </a:r>
            <a:endParaRPr lang="ko-KR" altLang="en-US" sz="54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946400" y="2712720"/>
            <a:ext cx="3271520" cy="10058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251200" y="3911600"/>
            <a:ext cx="2966720" cy="812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088640" y="4409440"/>
            <a:ext cx="3342640" cy="762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0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71120"/>
            <a:ext cx="11480800" cy="67586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7383" y="450334"/>
            <a:ext cx="525291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https://www.youtube.com/watch?v=JFBEL7qPFVc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51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7340" y="287774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https://github.com/raywzy/ICT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" y="935761"/>
            <a:ext cx="6944296" cy="52756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1968" y="1786771"/>
            <a:ext cx="3718560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/>
              <a:t>얼추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거의 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맞추기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2229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81007"/>
            <a:ext cx="8879840" cy="66959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3122" y="338574"/>
            <a:ext cx="406271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https://youtu.be/gpBYN8t8_yY?t=463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928" y="1997839"/>
            <a:ext cx="1993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/>
              <a:t>얼추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거의 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맞추기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247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0" y="81281"/>
            <a:ext cx="5638690" cy="6658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87377"/>
            <a:ext cx="5221803" cy="67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6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194</Words>
  <Application>Microsoft Office PowerPoint</Application>
  <PresentationFormat>와이드스크린</PresentationFormat>
  <Paragraphs>77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01. 딥러닝 개요 및 생성 모델 활용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58</cp:revision>
  <dcterms:created xsi:type="dcterms:W3CDTF">2022-01-05T16:53:49Z</dcterms:created>
  <dcterms:modified xsi:type="dcterms:W3CDTF">2022-03-04T17:17:41Z</dcterms:modified>
</cp:coreProperties>
</file>